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0"/>
  </p:notesMasterIdLst>
  <p:sldIdLst>
    <p:sldId id="256" r:id="rId2"/>
    <p:sldId id="298" r:id="rId3"/>
    <p:sldId id="260" r:id="rId4"/>
    <p:sldId id="257" r:id="rId5"/>
    <p:sldId id="261" r:id="rId6"/>
    <p:sldId id="258" r:id="rId7"/>
    <p:sldId id="259" r:id="rId8"/>
    <p:sldId id="262" r:id="rId9"/>
    <p:sldId id="270" r:id="rId10"/>
    <p:sldId id="263" r:id="rId11"/>
    <p:sldId id="265" r:id="rId12"/>
    <p:sldId id="303" r:id="rId13"/>
    <p:sldId id="299" r:id="rId14"/>
    <p:sldId id="264" r:id="rId15"/>
    <p:sldId id="266" r:id="rId16"/>
    <p:sldId id="269" r:id="rId17"/>
    <p:sldId id="267" r:id="rId18"/>
    <p:sldId id="271" r:id="rId19"/>
    <p:sldId id="268" r:id="rId20"/>
    <p:sldId id="273" r:id="rId21"/>
    <p:sldId id="272" r:id="rId22"/>
    <p:sldId id="282" r:id="rId23"/>
    <p:sldId id="300" r:id="rId24"/>
    <p:sldId id="274" r:id="rId25"/>
    <p:sldId id="275" r:id="rId26"/>
    <p:sldId id="276" r:id="rId27"/>
    <p:sldId id="279" r:id="rId28"/>
    <p:sldId id="281" r:id="rId29"/>
    <p:sldId id="277" r:id="rId30"/>
    <p:sldId id="301" r:id="rId31"/>
    <p:sldId id="278" r:id="rId32"/>
    <p:sldId id="280" r:id="rId33"/>
    <p:sldId id="283" r:id="rId34"/>
    <p:sldId id="286" r:id="rId35"/>
    <p:sldId id="287" r:id="rId36"/>
    <p:sldId id="288" r:id="rId37"/>
    <p:sldId id="289" r:id="rId38"/>
    <p:sldId id="290" r:id="rId39"/>
    <p:sldId id="302" r:id="rId40"/>
    <p:sldId id="284" r:id="rId41"/>
    <p:sldId id="285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75687"/>
  </p:normalViewPr>
  <p:slideViewPr>
    <p:cSldViewPr snapToGrid="0" snapToObjects="1">
      <p:cViewPr varScale="1">
        <p:scale>
          <a:sx n="94" d="100"/>
          <a:sy n="94" d="100"/>
        </p:scale>
        <p:origin x="2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87231-9E03-4B48-99B4-4F876E14C6C3}" type="datetimeFigureOut">
              <a:rPr lang="en-US" smtClean="0"/>
              <a:t>4/12/17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C89A4-4AF7-1541-9262-3FD8CC42F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0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everyone,</a:t>
            </a:r>
            <a:r>
              <a:rPr lang="en-US" baseline="0" dirty="0" smtClean="0"/>
              <a:t> my name is Kevin Yen, I’m a Computer Science master student, and today I’m presenting my master project, which is titled “</a:t>
            </a:r>
            <a:r>
              <a:rPr lang="en-US" sz="1200" dirty="0" smtClean="0"/>
              <a:t>Content-based Visualization of Classical Music for Recommendation and Pattern Discovery</a:t>
            </a:r>
            <a:r>
              <a:rPr lang="en-US" baseline="0" dirty="0" smtClean="0"/>
              <a:t>”. My advisor is professor Han-Wei Shen.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C89A4-4AF7-1541-9262-3FD8CC42FE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2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C89A4-4AF7-1541-9262-3FD8CC42FE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4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C89A4-4AF7-1541-9262-3FD8CC42FE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2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34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2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9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52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7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7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3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BD6C6-06B9-894E-9102-325C2A2776C3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2018-1DF9-4F49-AEBF-76DA860A6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2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Content-based Visualization of Classical Music for Recommendation and Pattern Discovery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Yen</a:t>
            </a:r>
          </a:p>
          <a:p>
            <a:r>
              <a:rPr lang="en-US" dirty="0" smtClean="0"/>
              <a:t>Advisor: Dr. Han-Wei Shen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7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Information Retrieval (MIR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being retrieved?</a:t>
            </a:r>
          </a:p>
          <a:p>
            <a:pPr lvl="1"/>
            <a:r>
              <a:rPr lang="en-US" dirty="0" smtClean="0"/>
              <a:t>Pitch</a:t>
            </a:r>
            <a:endParaRPr lang="en-US" dirty="0"/>
          </a:p>
          <a:p>
            <a:pPr lvl="1"/>
            <a:r>
              <a:rPr lang="en-US" dirty="0"/>
              <a:t>Key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Tempo estimation</a:t>
            </a:r>
          </a:p>
          <a:p>
            <a:pPr lvl="1"/>
            <a:r>
              <a:rPr lang="en-US" dirty="0" smtClean="0"/>
              <a:t>Beat</a:t>
            </a:r>
          </a:p>
          <a:p>
            <a:pPr lvl="1"/>
            <a:r>
              <a:rPr lang="en-US" dirty="0" smtClean="0"/>
              <a:t>Song structure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Information Retrieval (MIR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it’s been used for</a:t>
            </a:r>
          </a:p>
          <a:p>
            <a:pPr lvl="1"/>
            <a:r>
              <a:rPr lang="en-US" dirty="0" smtClean="0"/>
              <a:t>Post-processing for music production</a:t>
            </a:r>
          </a:p>
          <a:p>
            <a:pPr lvl="2"/>
            <a:r>
              <a:rPr lang="en-US" dirty="0" smtClean="0"/>
              <a:t>Vocal pitch tuning</a:t>
            </a:r>
          </a:p>
          <a:p>
            <a:pPr lvl="2"/>
            <a:r>
              <a:rPr lang="en-US" dirty="0" smtClean="0"/>
              <a:t>Drum beat synchronizing</a:t>
            </a:r>
          </a:p>
          <a:p>
            <a:pPr lvl="1"/>
            <a:r>
              <a:rPr lang="en-US" dirty="0" smtClean="0"/>
              <a:t>Music recommendation</a:t>
            </a:r>
          </a:p>
          <a:p>
            <a:pPr lvl="2"/>
            <a:r>
              <a:rPr lang="en-US" dirty="0" smtClean="0"/>
              <a:t>Loudness</a:t>
            </a:r>
          </a:p>
          <a:p>
            <a:pPr lvl="2"/>
            <a:r>
              <a:rPr lang="en-US" dirty="0" smtClean="0"/>
              <a:t>Tempo</a:t>
            </a:r>
          </a:p>
          <a:p>
            <a:pPr lvl="2"/>
            <a:r>
              <a:rPr lang="en-US" dirty="0" smtClean="0"/>
              <a:t>Vocal gender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784" y="2697001"/>
            <a:ext cx="2296804" cy="23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4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different about 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Music Information Retrieval (MIR</a:t>
            </a:r>
            <a:r>
              <a:rPr lang="en-US" dirty="0" smtClean="0"/>
              <a:t>) uses </a:t>
            </a:r>
            <a:r>
              <a:rPr lang="en-US" b="1" dirty="0" smtClean="0"/>
              <a:t>audio file</a:t>
            </a:r>
          </a:p>
          <a:p>
            <a:r>
              <a:rPr lang="en-US" dirty="0" smtClean="0"/>
              <a:t>This project uses </a:t>
            </a:r>
            <a:r>
              <a:rPr lang="en-US" b="1" dirty="0" smtClean="0"/>
              <a:t>Midi and </a:t>
            </a:r>
            <a:r>
              <a:rPr lang="en-US" b="1" dirty="0" err="1" smtClean="0"/>
              <a:t>MusicXML</a:t>
            </a:r>
            <a:r>
              <a:rPr lang="en-US" b="1" dirty="0" smtClean="0"/>
              <a:t> </a:t>
            </a:r>
            <a:r>
              <a:rPr lang="en-US" dirty="0" smtClean="0"/>
              <a:t>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3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theory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Generative Theory of Tonal Music (GTTM)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Based on </a:t>
            </a:r>
            <a:r>
              <a:rPr lang="en-US" b="1" dirty="0" smtClean="0"/>
              <a:t>pitch</a:t>
            </a:r>
            <a:r>
              <a:rPr lang="en-US" dirty="0" smtClean="0"/>
              <a:t> and </a:t>
            </a:r>
            <a:r>
              <a:rPr lang="en-US" b="1" dirty="0" smtClean="0"/>
              <a:t>duration</a:t>
            </a:r>
            <a:r>
              <a:rPr lang="en-US" dirty="0" smtClean="0"/>
              <a:t> of music notes, how can music be described with </a:t>
            </a:r>
            <a:r>
              <a:rPr lang="en-US" b="1" dirty="0" smtClean="0"/>
              <a:t>smaller phrases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Result is a </a:t>
            </a:r>
            <a:r>
              <a:rPr lang="en-US" b="1" dirty="0" smtClean="0"/>
              <a:t>binary tree</a:t>
            </a:r>
            <a:r>
              <a:rPr lang="en-US" dirty="0" smtClean="0"/>
              <a:t> that represents the original music.</a:t>
            </a:r>
          </a:p>
        </p:txBody>
      </p:sp>
    </p:spTree>
    <p:extLst>
      <p:ext uri="{BB962C8B-B14F-4D97-AF65-F5344CB8AC3E}">
        <p14:creationId xmlns:p14="http://schemas.microsoft.com/office/powerpoint/2010/main" val="20591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Generative Theory of Tonal Music (GTTM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Three steps: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Group analysis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When playing a flute, looking for when to breathe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Metrical analysis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When listening to music, looking for when to clap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Time-span tree analysis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How to abstractly describe a music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2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GTTM step 1 </a:t>
            </a:r>
            <a:r>
              <a:rPr lang="mr-IN" dirty="0" smtClean="0"/>
              <a:t>–</a:t>
            </a:r>
            <a:r>
              <a:rPr lang="en-US" dirty="0" smtClean="0"/>
              <a:t> group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analysis rules:</a:t>
            </a:r>
          </a:p>
          <a:p>
            <a:pPr lvl="1"/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60556"/>
              </p:ext>
            </p:extLst>
          </p:nvPr>
        </p:nvGraphicFramePr>
        <p:xfrm>
          <a:off x="2505739" y="2539199"/>
          <a:ext cx="4132521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2999"/>
                <a:gridCol w="32195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GPR2a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Offset</a:t>
                      </a:r>
                      <a:r>
                        <a:rPr lang="en-US" baseline="0" dirty="0" smtClean="0"/>
                        <a:t>-to-onset duration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GPR2b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Onset-to-onset duration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GPR3a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Pitch change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GPR3b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Velocity change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GPR3c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Articulation change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0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GTTM step 1 </a:t>
            </a:r>
            <a:r>
              <a:rPr lang="mr-IN" dirty="0" smtClean="0"/>
              <a:t>–</a:t>
            </a:r>
            <a:r>
              <a:rPr lang="en-US" dirty="0" smtClean="0"/>
              <a:t> group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400" y="1825625"/>
            <a:ext cx="48851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8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GTTP step 2 </a:t>
            </a:r>
            <a:r>
              <a:rPr lang="mr-IN" dirty="0" smtClean="0"/>
              <a:t>–</a:t>
            </a:r>
            <a:r>
              <a:rPr lang="en-US" dirty="0" smtClean="0"/>
              <a:t> metrical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Metrical analysis rules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06334"/>
              </p:ext>
            </p:extLst>
          </p:nvPr>
        </p:nvGraphicFramePr>
        <p:xfrm>
          <a:off x="2505739" y="2539199"/>
          <a:ext cx="4416056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75640"/>
                <a:gridCol w="34404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MPR2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Earlier</a:t>
                      </a:r>
                      <a:r>
                        <a:rPr lang="en-US" baseline="0" dirty="0" smtClean="0"/>
                        <a:t> the better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MPR3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Prefer notes rather than rests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MPR4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Pitch change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MPR5a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Prefer long 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MPR5b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Prefer</a:t>
                      </a:r>
                      <a:r>
                        <a:rPr lang="en-US" baseline="0" dirty="0" smtClean="0"/>
                        <a:t> notes with long articulation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7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GTTP step 2 </a:t>
            </a:r>
            <a:r>
              <a:rPr lang="mr-IN" dirty="0" smtClean="0"/>
              <a:t>–</a:t>
            </a:r>
            <a:r>
              <a:rPr lang="en-US" dirty="0" smtClean="0"/>
              <a:t> metrical analysis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12601"/>
            <a:ext cx="7886700" cy="39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0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3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GTTM step 3 </a:t>
            </a:r>
            <a:r>
              <a:rPr lang="mr-IN" dirty="0" smtClean="0"/>
              <a:t>–</a:t>
            </a:r>
            <a:r>
              <a:rPr lang="en-US" dirty="0" smtClean="0"/>
              <a:t> time-span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Time-span reduction parameters</a:t>
            </a:r>
          </a:p>
          <a:p>
            <a:pPr lvl="1"/>
            <a:r>
              <a:rPr lang="en-US" dirty="0" smtClean="0"/>
              <a:t>Numbers of dots</a:t>
            </a:r>
          </a:p>
          <a:p>
            <a:pPr lvl="1"/>
            <a:r>
              <a:rPr lang="en-US" dirty="0" smtClean="0"/>
              <a:t>Note Durations</a:t>
            </a:r>
          </a:p>
          <a:p>
            <a:pPr lvl="1"/>
            <a:r>
              <a:rPr lang="en-US" dirty="0" smtClean="0"/>
              <a:t>Pitch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4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GTTP step 3 </a:t>
            </a:r>
            <a:r>
              <a:rPr lang="mr-IN" dirty="0" smtClean="0"/>
              <a:t>–</a:t>
            </a:r>
            <a:r>
              <a:rPr lang="en-US" dirty="0" smtClean="0"/>
              <a:t> time-span tree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894" y="1690689"/>
            <a:ext cx="3900356" cy="33630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50" y="2265969"/>
            <a:ext cx="3900356" cy="41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9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Time-span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points to one of the children as head node.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5" y="3099369"/>
            <a:ext cx="8272130" cy="18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structure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editing distance </a:t>
            </a:r>
            <a:r>
              <a:rPr lang="mr-IN" dirty="0" smtClean="0"/>
              <a:t>–</a:t>
            </a:r>
            <a:r>
              <a:rPr lang="en-US" dirty="0" smtClean="0"/>
              <a:t> Zhang and </a:t>
            </a:r>
            <a:r>
              <a:rPr lang="en-US" dirty="0" err="1" smtClean="0"/>
              <a:t>Shasha</a:t>
            </a:r>
            <a:endParaRPr lang="en-US" dirty="0" smtClean="0"/>
          </a:p>
          <a:p>
            <a:pPr lvl="1"/>
            <a:r>
              <a:rPr lang="en-US" dirty="0" smtClean="0"/>
              <a:t>Insert</a:t>
            </a:r>
          </a:p>
          <a:p>
            <a:pPr lvl="1"/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Substitute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7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structure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1 and Tree 2’s difference</a:t>
            </a:r>
          </a:p>
          <a:p>
            <a:pPr lvl="1"/>
            <a:r>
              <a:rPr lang="en-US" dirty="0" smtClean="0"/>
              <a:t>Substituting H </a:t>
            </a:r>
            <a:r>
              <a:rPr lang="en-US" dirty="0"/>
              <a:t>with </a:t>
            </a:r>
            <a:r>
              <a:rPr lang="en-US" dirty="0" smtClean="0"/>
              <a:t>B</a:t>
            </a:r>
            <a:endParaRPr lang="en-US" dirty="0"/>
          </a:p>
          <a:p>
            <a:pPr lvl="1"/>
            <a:r>
              <a:rPr lang="en-US" dirty="0" smtClean="0"/>
              <a:t>Substituting L </a:t>
            </a:r>
            <a:r>
              <a:rPr lang="en-US" dirty="0"/>
              <a:t>with </a:t>
            </a:r>
            <a:r>
              <a:rPr lang="en-US" dirty="0" smtClean="0"/>
              <a:t>D  </a:t>
            </a:r>
            <a:endParaRPr lang="en-US" dirty="0"/>
          </a:p>
          <a:p>
            <a:pPr lvl="1"/>
            <a:r>
              <a:rPr lang="en-US" dirty="0" smtClean="0"/>
              <a:t>Inserting W </a:t>
            </a:r>
            <a:r>
              <a:rPr lang="en-US" dirty="0"/>
              <a:t>to </a:t>
            </a:r>
            <a:r>
              <a:rPr lang="en-US" dirty="0" smtClean="0"/>
              <a:t>A</a:t>
            </a:r>
            <a:endParaRPr lang="en-US" dirty="0"/>
          </a:p>
          <a:p>
            <a:pPr lvl="1"/>
            <a:r>
              <a:rPr lang="en-US" dirty="0" smtClean="0"/>
              <a:t>Deleting E </a:t>
            </a:r>
            <a:r>
              <a:rPr lang="en-US" dirty="0"/>
              <a:t>from </a:t>
            </a:r>
            <a:r>
              <a:rPr lang="en-US" dirty="0" smtClean="0"/>
              <a:t>F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01" y="3368305"/>
            <a:ext cx="4439362" cy="29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 for comparison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Calculated based on pitch and duration difference</a:t>
                </a:r>
              </a:p>
              <a:p>
                <a:pPr lvl="1"/>
                <a:r>
                  <a:rPr lang="en-US" dirty="0" smtClean="0"/>
                  <a:t>Duration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𝑑𝑢𝑟𝑎𝑡𝑖𝑜𝑛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𝑠𝑐𝑜𝑟𝑒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𝐶h𝑎𝑛𝑔𝑒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𝑑𝑢𝑟𝑎𝑡𝑖𝑜𝑛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𝑀𝑎𝑥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𝑑𝑢𝑟𝑎𝑡𝑖𝑜𝑛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𝑡h𝑒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𝑚𝑢𝑠𝑖𝑐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Pitch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𝑝𝑖𝑡𝑐h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𝑠𝑐𝑜𝑟𝑒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𝐶h𝑎𝑛𝑔𝑒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𝑝𝑖𝑡𝑐h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𝑃𝑖𝑡𝑐h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𝑟𝑎𝑛𝑔𝑒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𝑏𝑜𝑡h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𝑚𝑢𝑠𝑖𝑐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For insert/delete:</a:t>
                </a:r>
              </a:p>
              <a:p>
                <a:pPr lvl="1"/>
                <a:r>
                  <a:rPr lang="en-US" dirty="0" smtClean="0"/>
                  <a:t>Difference = duration score</a:t>
                </a:r>
              </a:p>
              <a:p>
                <a:r>
                  <a:rPr lang="en-US" dirty="0" smtClean="0"/>
                  <a:t>For substitute:</a:t>
                </a:r>
              </a:p>
              <a:p>
                <a:pPr lvl="1"/>
                <a:r>
                  <a:rPr lang="en-US" dirty="0" smtClean="0"/>
                  <a:t>Difference = duration score * pitch score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31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difference calculation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1069" y="4238511"/>
            <a:ext cx="4484281" cy="2474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4734"/>
          <a:stretch/>
        </p:blipFill>
        <p:spPr>
          <a:xfrm>
            <a:off x="5868581" y="1690689"/>
            <a:ext cx="1946349" cy="1544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Pitch range = 10</a:t>
                </a:r>
              </a:p>
              <a:p>
                <a:r>
                  <a:rPr lang="en-US" dirty="0" smtClean="0"/>
                  <a:t>Maximum of duration = 3</a:t>
                </a:r>
              </a:p>
              <a:p>
                <a:r>
                  <a:rPr lang="en-US" dirty="0" smtClean="0"/>
                  <a:t>Difference = 0.66</a:t>
                </a:r>
              </a:p>
              <a:p>
                <a:pPr lvl="1"/>
                <a:r>
                  <a:rPr lang="en-US" dirty="0" smtClean="0"/>
                  <a:t>C3 -&gt; A2 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=0.33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dirty="0" smtClean="0"/>
                  <a:t> F1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=0.33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  <a:blipFill rotWithShape="0"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62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height threshold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 with height within threshold will be considered in calculating tree editing distance.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5" y="3099369"/>
            <a:ext cx="8272130" cy="180384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8977" y="3902149"/>
            <a:ext cx="850604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86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tree 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Distance matrix</a:t>
            </a:r>
          </a:p>
          <a:p>
            <a:pPr lvl="1"/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46" y="1825625"/>
            <a:ext cx="45601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0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/>
              <a:t>Text</a:t>
            </a:r>
            <a:r>
              <a:rPr lang="en-US" dirty="0" smtClean="0"/>
              <a:t> has been given much focus over the year, and Natural Language Processing (NLP) is well-developed.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How about </a:t>
            </a:r>
            <a:r>
              <a:rPr lang="en-US" b="1" dirty="0" smtClean="0"/>
              <a:t>music</a:t>
            </a:r>
            <a:r>
              <a:rPr lang="en-US" dirty="0" smtClean="0"/>
              <a:t>? How do we </a:t>
            </a:r>
            <a:r>
              <a:rPr lang="en-US" b="1" dirty="0" smtClean="0"/>
              <a:t>analyze</a:t>
            </a:r>
            <a:r>
              <a:rPr lang="en-US" dirty="0" smtClean="0"/>
              <a:t> music to </a:t>
            </a:r>
            <a:r>
              <a:rPr lang="en-US" b="1" dirty="0" smtClean="0"/>
              <a:t>recommend</a:t>
            </a:r>
            <a:r>
              <a:rPr lang="en-US" dirty="0" smtClean="0"/>
              <a:t> based on their content?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8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similarity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for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Multidimensional scaling (</a:t>
            </a:r>
            <a:r>
              <a:rPr lang="en-US" dirty="0" smtClean="0"/>
              <a:t>MDS)</a:t>
            </a:r>
          </a:p>
          <a:p>
            <a:pPr lvl="1"/>
            <a:r>
              <a:rPr lang="en-US" dirty="0" smtClean="0"/>
              <a:t>Transform distance matrix into points with position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719538"/>
            <a:ext cx="3230969" cy="1656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19" y="2664141"/>
            <a:ext cx="4789081" cy="36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for recommendation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24832"/>
            <a:ext cx="7886700" cy="31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”Recommendation from </a:t>
            </a:r>
            <a:r>
              <a:rPr lang="en-US" dirty="0"/>
              <a:t>Schubert’s </a:t>
            </a:r>
            <a:r>
              <a:rPr lang="en-US" dirty="0" err="1"/>
              <a:t>Ellens</a:t>
            </a:r>
            <a:r>
              <a:rPr lang="en-US" dirty="0"/>
              <a:t> </a:t>
            </a:r>
            <a:r>
              <a:rPr lang="en-US" dirty="0" err="1" smtClean="0"/>
              <a:t>Gesang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Start with unset threshold</a:t>
            </a:r>
          </a:p>
          <a:p>
            <a:pPr lvl="1"/>
            <a:r>
              <a:rPr lang="en-US" dirty="0" smtClean="0"/>
              <a:t>Horseshoe effect</a:t>
            </a:r>
          </a:p>
          <a:p>
            <a:pPr lvl="2"/>
            <a:r>
              <a:rPr lang="en-US" dirty="0" smtClean="0"/>
              <a:t>Only local distance are known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</a:t>
            </a:r>
            <a:r>
              <a:rPr lang="mr-IN" dirty="0" smtClean="0"/>
              <a:t>–</a:t>
            </a:r>
            <a:r>
              <a:rPr lang="en-US" dirty="0" smtClean="0"/>
              <a:t> threshold unset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806" y="1825625"/>
            <a:ext cx="4392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</a:t>
            </a:r>
            <a:r>
              <a:rPr lang="mr-IN" dirty="0" smtClean="0"/>
              <a:t>–</a:t>
            </a:r>
            <a:r>
              <a:rPr lang="en-US" dirty="0" smtClean="0"/>
              <a:t> threshold at 5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020" y="1825625"/>
            <a:ext cx="44119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</a:t>
            </a:r>
            <a:r>
              <a:rPr lang="mr-IN" dirty="0" smtClean="0"/>
              <a:t>–</a:t>
            </a:r>
            <a:r>
              <a:rPr lang="en-US" dirty="0" smtClean="0"/>
              <a:t> threshold at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077" y="1825625"/>
            <a:ext cx="43378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1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</a:t>
            </a:r>
            <a:r>
              <a:rPr lang="mr-IN" dirty="0" smtClean="0"/>
              <a:t>–</a:t>
            </a:r>
            <a:r>
              <a:rPr lang="en-US" dirty="0" smtClean="0"/>
              <a:t> select cluster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08" y="1825625"/>
            <a:ext cx="4317183" cy="4351338"/>
          </a:xfrm>
        </p:spPr>
      </p:pic>
    </p:spTree>
    <p:extLst>
      <p:ext uri="{BB962C8B-B14F-4D97-AF65-F5344CB8AC3E}">
        <p14:creationId xmlns:p14="http://schemas.microsoft.com/office/powerpoint/2010/main" val="16848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</a:t>
            </a:r>
            <a:r>
              <a:rPr lang="mr-IN" dirty="0" smtClean="0"/>
              <a:t>–</a:t>
            </a:r>
            <a:r>
              <a:rPr lang="en-US" dirty="0" smtClean="0"/>
              <a:t> selection re-plot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20" y="1690689"/>
            <a:ext cx="4378449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69" y="1670249"/>
            <a:ext cx="4378449" cy="4392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4681" y="6034128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83130" y="6034128"/>
            <a:ext cx="240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Threshold unset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8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discovery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Metadata-based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Information </a:t>
            </a:r>
            <a:r>
              <a:rPr lang="en-US" b="1" dirty="0"/>
              <a:t>around</a:t>
            </a:r>
            <a:r>
              <a:rPr lang="en-US" dirty="0"/>
              <a:t> the </a:t>
            </a:r>
            <a:r>
              <a:rPr lang="en-US" dirty="0" smtClean="0"/>
              <a:t>product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Content-based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Information </a:t>
            </a:r>
            <a:r>
              <a:rPr lang="en-US" b="1" dirty="0" smtClean="0"/>
              <a:t>from</a:t>
            </a:r>
            <a:r>
              <a:rPr lang="en-US" dirty="0" smtClean="0"/>
              <a:t> the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time-span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patterns and define repeating phrases</a:t>
            </a:r>
          </a:p>
          <a:p>
            <a:r>
              <a:rPr lang="en-US" dirty="0" smtClean="0"/>
              <a:t>Combining </a:t>
            </a:r>
            <a:r>
              <a:rPr lang="en-US" b="1" dirty="0" smtClean="0"/>
              <a:t>tree visualization </a:t>
            </a:r>
            <a:r>
              <a:rPr lang="en-US" dirty="0" smtClean="0"/>
              <a:t>and </a:t>
            </a:r>
            <a:r>
              <a:rPr lang="en-US" b="1" dirty="0" smtClean="0"/>
              <a:t>piano roll</a:t>
            </a:r>
          </a:p>
          <a:p>
            <a:r>
              <a:rPr lang="en-US" dirty="0" smtClean="0"/>
              <a:t>Similarity based on the string describing the entire subtree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391122"/>
              </p:ext>
            </p:extLst>
          </p:nvPr>
        </p:nvGraphicFramePr>
        <p:xfrm>
          <a:off x="678120" y="4001294"/>
          <a:ext cx="7787759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343"/>
                <a:gridCol w="7435416"/>
              </a:tblGrid>
              <a:tr h="240030">
                <a:tc gridSpan="2"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Algorithm 1 Create string for every nodes in a tree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003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1: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procedure</a:t>
                      </a: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treeString</a:t>
                      </a: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(A)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2: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 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 </a:t>
                      </a:r>
                      <a:r>
                        <a:rPr lang="en-US" sz="1200" b="1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if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no children in A </a:t>
                      </a:r>
                      <a:r>
                        <a:rPr lang="en-US" sz="1200" b="1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do</a:t>
                      </a:r>
                    </a:p>
                  </a:txBody>
                  <a:tcPr marL="68580" marR="68580" marT="0" marB="0">
                    <a:noFill/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3: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   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   </a:t>
                      </a:r>
                      <a:r>
                        <a:rPr lang="en-US" sz="1200" dirty="0" err="1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A.string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= </a:t>
                      </a:r>
                      <a:r>
                        <a:rPr lang="en-US" sz="1200" dirty="0" err="1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A.duration</a:t>
                      </a:r>
                      <a:endParaRPr lang="en-US" sz="1200" dirty="0"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4: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 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 </a:t>
                      </a:r>
                      <a:r>
                        <a:rPr lang="en-US" sz="1200" b="1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else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do</a:t>
                      </a:r>
                    </a:p>
                  </a:txBody>
                  <a:tcPr marL="68580" marR="68580" marT="0" marB="0">
                    <a:noFill/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5: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  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    </a:t>
                      </a:r>
                      <a:r>
                        <a:rPr lang="en-US" sz="1200" dirty="0" err="1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A.string</a:t>
                      </a: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= “&lt;” 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+ </a:t>
                      </a:r>
                      <a:r>
                        <a:rPr lang="en-US" sz="1200" dirty="0" err="1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treeString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</a:t>
                      </a:r>
                      <a:r>
                        <a:rPr lang="en-US" sz="1200" dirty="0" err="1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A.left</a:t>
                      </a: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 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+ </a:t>
                      </a: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“|” 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+ </a:t>
                      </a:r>
                      <a:r>
                        <a:rPr lang="en-US" sz="1200" dirty="0" err="1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treeString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</a:t>
                      </a:r>
                      <a:r>
                        <a:rPr lang="en-US" sz="1200" dirty="0" err="1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A.right</a:t>
                      </a: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 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+ </a:t>
                      </a: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“&gt;”</a:t>
                      </a:r>
                    </a:p>
                  </a:txBody>
                  <a:tcPr marL="68580" marR="68580" marT="0" marB="0">
                    <a:noFill/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6: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 </a:t>
                      </a:r>
                      <a:r>
                        <a:rPr lang="en-US" sz="1200" dirty="0" smtClean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 return </a:t>
                      </a:r>
                      <a:r>
                        <a:rPr lang="en-US" sz="1200" dirty="0" err="1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A.string</a:t>
                      </a:r>
                      <a:endParaRPr lang="en-US" sz="1200" dirty="0"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7:</a:t>
                      </a: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end</a:t>
                      </a:r>
                      <a:r>
                        <a:rPr lang="en-US" sz="1200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procedure</a:t>
                      </a: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68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time-span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sub-tree string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2282013"/>
            <a:ext cx="5194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</a:t>
            </a:r>
            <a:r>
              <a:rPr lang="mr-IN" dirty="0" smtClean="0"/>
              <a:t>–</a:t>
            </a:r>
            <a:r>
              <a:rPr lang="en-US" dirty="0" smtClean="0"/>
              <a:t> pattern discovery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365" y="1825625"/>
            <a:ext cx="68452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</a:t>
            </a:r>
            <a:r>
              <a:rPr lang="mr-IN" dirty="0" smtClean="0"/>
              <a:t>–</a:t>
            </a:r>
            <a:r>
              <a:rPr lang="en-US" dirty="0" smtClean="0"/>
              <a:t> pattern discovery</a:t>
            </a:r>
            <a:endParaRPr lang="en-US" dirty="0"/>
          </a:p>
        </p:txBody>
      </p:sp>
      <p:pic>
        <p:nvPicPr>
          <p:cNvPr id="5" name="Content Placeholder 4" descr="../../../var/folders/f0/_d80hlw51d1988pcvspw0f100000gp/T/DMDB3AC5937-8CB4-4B1A-A000-A3F55019FAA2/Pasted_Image_4_9_17__2_2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992" y="1825625"/>
            <a:ext cx="6786015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7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</a:t>
            </a:r>
            <a:r>
              <a:rPr lang="mr-IN" dirty="0" smtClean="0"/>
              <a:t>–</a:t>
            </a:r>
            <a:r>
              <a:rPr lang="en-US" dirty="0" smtClean="0"/>
              <a:t> pattern discovery</a:t>
            </a:r>
            <a:endParaRPr lang="en-US" dirty="0"/>
          </a:p>
        </p:txBody>
      </p:sp>
      <p:pic>
        <p:nvPicPr>
          <p:cNvPr id="4" name="Content Placeholder 3" descr="../../../var/folders/f0/_d80hlw51d1988pcvspw0f100000gp/T/DMD56E47AA7-801A-4A8E-97A4-AD90BC1D6D15/Pasted_Image_4_9_17__2_2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43" y="1825625"/>
            <a:ext cx="6849713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</a:t>
            </a:r>
            <a:r>
              <a:rPr lang="mr-IN" dirty="0" smtClean="0"/>
              <a:t>–</a:t>
            </a:r>
            <a:r>
              <a:rPr lang="en-US" dirty="0" smtClean="0"/>
              <a:t> pattern discovery</a:t>
            </a:r>
            <a:endParaRPr lang="en-US" dirty="0"/>
          </a:p>
        </p:txBody>
      </p:sp>
      <p:pic>
        <p:nvPicPr>
          <p:cNvPr id="4" name="Content Placeholder 3" descr="../../../var/folders/f0/_d80hlw51d1988pcvspw0f100000gp/T/DMD80A7E983-382F-4D8E-8FEA-D2297C6B3768/Pasted_Image_4_9_17__2_2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03" y="1825625"/>
            <a:ext cx="665979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8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</a:t>
            </a:r>
            <a:r>
              <a:rPr lang="mr-IN" dirty="0" smtClean="0"/>
              <a:t>–</a:t>
            </a:r>
            <a:r>
              <a:rPr lang="en-US" dirty="0" smtClean="0"/>
              <a:t> pattern discovery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032" y="1825625"/>
            <a:ext cx="68759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1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music theory, A Generative Theory of Tonal Music (GTTM), this project allow user to find similar music based on different level of abstraction.</a:t>
            </a:r>
          </a:p>
          <a:p>
            <a:r>
              <a:rPr lang="en-US" dirty="0" smtClean="0"/>
              <a:t>Also allow user to discover patterns of a music.</a:t>
            </a:r>
          </a:p>
        </p:txBody>
      </p:sp>
    </p:spTree>
    <p:extLst>
      <p:ext uri="{BB962C8B-B14F-4D97-AF65-F5344CB8AC3E}">
        <p14:creationId xmlns:p14="http://schemas.microsoft.com/office/powerpoint/2010/main" val="20343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like Harry Potter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Staff A</a:t>
            </a:r>
            <a:endParaRPr lang="en-US" dirty="0"/>
          </a:p>
          <a:p>
            <a:pPr lvl="1"/>
            <a:r>
              <a:rPr lang="en-US" i="1" dirty="0"/>
              <a:t>“I don’t really read fantasy novels, but I’ll take you to the shelve of fantasy books</a:t>
            </a:r>
            <a:r>
              <a:rPr lang="en-US" i="1" dirty="0" smtClean="0"/>
              <a:t>.”</a:t>
            </a:r>
          </a:p>
          <a:p>
            <a:r>
              <a:rPr lang="en-US" dirty="0" smtClean="0"/>
              <a:t> Staff B</a:t>
            </a:r>
            <a:endParaRPr lang="en-US" dirty="0"/>
          </a:p>
          <a:p>
            <a:pPr lvl="1"/>
            <a:r>
              <a:rPr lang="en-US" i="1" dirty="0"/>
              <a:t>“OH! I’ve read many similar books, let me grab you the one I know you would like!”</a:t>
            </a:r>
          </a:p>
          <a:p>
            <a:endParaRPr lang="en-US" dirty="0" smtClean="0"/>
          </a:p>
          <a:p>
            <a:r>
              <a:rPr lang="en-US" dirty="0" smtClean="0"/>
              <a:t>Which one would be more accurate?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b="1" dirty="0" smtClean="0"/>
              <a:t>Paper</a:t>
            </a:r>
            <a:r>
              <a:rPr lang="en-US" dirty="0" smtClean="0"/>
              <a:t>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Metadata information</a:t>
            </a:r>
          </a:p>
          <a:p>
            <a:pPr lvl="1"/>
            <a:r>
              <a:rPr lang="en-US" dirty="0" smtClean="0"/>
              <a:t>Authors</a:t>
            </a:r>
          </a:p>
          <a:p>
            <a:pPr lvl="1"/>
            <a:r>
              <a:rPr lang="en-US" dirty="0" smtClean="0"/>
              <a:t>Year</a:t>
            </a:r>
          </a:p>
          <a:p>
            <a:pPr lvl="1"/>
            <a:r>
              <a:rPr lang="en-US" dirty="0" smtClean="0"/>
              <a:t>Conference</a:t>
            </a:r>
          </a:p>
          <a:p>
            <a:pPr lvl="1"/>
            <a:r>
              <a:rPr lang="en-US" dirty="0" smtClean="0"/>
              <a:t>Track</a:t>
            </a:r>
          </a:p>
          <a:p>
            <a:r>
              <a:rPr lang="en-US" dirty="0" smtClean="0"/>
              <a:t>Content information</a:t>
            </a:r>
          </a:p>
          <a:p>
            <a:pPr lvl="1"/>
            <a:r>
              <a:rPr lang="en-US" dirty="0" smtClean="0"/>
              <a:t>Abstract</a:t>
            </a:r>
          </a:p>
          <a:p>
            <a:pPr lvl="1"/>
            <a:r>
              <a:rPr lang="en-US" dirty="0" smtClean="0"/>
              <a:t>Keywords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b="1" dirty="0" smtClean="0"/>
              <a:t>Music</a:t>
            </a:r>
            <a:r>
              <a:rPr lang="en-US" dirty="0" smtClean="0"/>
              <a:t>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Metadata information</a:t>
            </a:r>
          </a:p>
          <a:p>
            <a:pPr lvl="1"/>
            <a:r>
              <a:rPr lang="en-US" dirty="0" smtClean="0"/>
              <a:t>Artists</a:t>
            </a:r>
          </a:p>
          <a:p>
            <a:pPr lvl="1"/>
            <a:r>
              <a:rPr lang="en-US" dirty="0" smtClean="0"/>
              <a:t>Album</a:t>
            </a:r>
          </a:p>
          <a:p>
            <a:pPr lvl="1"/>
            <a:r>
              <a:rPr lang="en-US" dirty="0" smtClean="0"/>
              <a:t>Year</a:t>
            </a:r>
          </a:p>
          <a:p>
            <a:r>
              <a:rPr lang="en-US" dirty="0" smtClean="0"/>
              <a:t>Content information</a:t>
            </a:r>
          </a:p>
          <a:p>
            <a:pPr lvl="1"/>
            <a:r>
              <a:rPr lang="en-US" dirty="0" smtClean="0"/>
              <a:t>Lyrics</a:t>
            </a:r>
          </a:p>
          <a:p>
            <a:pPr lvl="1"/>
            <a:r>
              <a:rPr lang="en-US" b="1" dirty="0" smtClean="0"/>
              <a:t>Music Information Retrieval</a:t>
            </a:r>
            <a:r>
              <a:rPr lang="en-US" dirty="0" smtClean="0"/>
              <a:t> (MIR)</a:t>
            </a:r>
          </a:p>
          <a:p>
            <a:r>
              <a:rPr lang="en-US" b="1" dirty="0" smtClean="0"/>
              <a:t>User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1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Person 1: “I like tracks </a:t>
            </a:r>
            <a:r>
              <a:rPr lang="en-US" b="1" dirty="0" smtClean="0"/>
              <a:t>A</a:t>
            </a:r>
            <a:r>
              <a:rPr lang="en-US" dirty="0" smtClean="0"/>
              <a:t>, B, C, and D.”</a:t>
            </a:r>
          </a:p>
          <a:p>
            <a:pPr lvl="1"/>
            <a:r>
              <a:rPr lang="en-US" dirty="0" smtClean="0"/>
              <a:t>Person 2: “I like tracks B, C, D, and </a:t>
            </a:r>
            <a:r>
              <a:rPr lang="en-US" b="1" dirty="0" smtClean="0"/>
              <a:t>E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/>
              <a:t>Person 1: “You should check out track </a:t>
            </a:r>
            <a:r>
              <a:rPr lang="en-US" b="1" dirty="0" smtClean="0"/>
              <a:t>A</a:t>
            </a:r>
            <a:r>
              <a:rPr lang="en-US" dirty="0" smtClean="0"/>
              <a:t>!”</a:t>
            </a:r>
          </a:p>
          <a:p>
            <a:pPr lvl="1"/>
            <a:r>
              <a:rPr lang="en-US" dirty="0" smtClean="0"/>
              <a:t>Person 2: “Sure, and you should try track </a:t>
            </a:r>
            <a:r>
              <a:rPr lang="en-US" b="1" dirty="0" smtClean="0"/>
              <a:t>E</a:t>
            </a:r>
            <a:r>
              <a:rPr lang="en-US" dirty="0" smtClean="0"/>
              <a:t>!”</a:t>
            </a:r>
          </a:p>
          <a:p>
            <a:r>
              <a:rPr lang="en-US" dirty="0" smtClean="0"/>
              <a:t>Spotify &amp; Netflix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9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recommendations done right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012" y="1825625"/>
            <a:ext cx="42499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5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2204</TotalTime>
  <Words>868</Words>
  <Application>Microsoft Macintosh PowerPoint</Application>
  <PresentationFormat>On-screen Show (4:3)</PresentationFormat>
  <Paragraphs>201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Calibri Light</vt:lpstr>
      <vt:lpstr>Cambria Math</vt:lpstr>
      <vt:lpstr>Mangal</vt:lpstr>
      <vt:lpstr>Monaco</vt:lpstr>
      <vt:lpstr>Arial</vt:lpstr>
      <vt:lpstr>Office Theme</vt:lpstr>
      <vt:lpstr>Content-based Visualization of Classical Music for Recommendation and Pattern Discovery</vt:lpstr>
      <vt:lpstr>Motivation</vt:lpstr>
      <vt:lpstr>Motivation</vt:lpstr>
      <vt:lpstr>Recommendation systems</vt:lpstr>
      <vt:lpstr>I like Harry Potter…</vt:lpstr>
      <vt:lpstr>Example: Paper recommendation</vt:lpstr>
      <vt:lpstr>Example: Music recommendation</vt:lpstr>
      <vt:lpstr>User Information</vt:lpstr>
      <vt:lpstr>When recommendations done right</vt:lpstr>
      <vt:lpstr>Music Information Retrieval (MIR)</vt:lpstr>
      <vt:lpstr>Music Information Retrieval (MIR)</vt:lpstr>
      <vt:lpstr>What’s different about this project</vt:lpstr>
      <vt:lpstr>Music theory </vt:lpstr>
      <vt:lpstr>Music theory</vt:lpstr>
      <vt:lpstr>A Generative Theory of Tonal Music (GTTM)</vt:lpstr>
      <vt:lpstr>GTTM step 1 – group analysis</vt:lpstr>
      <vt:lpstr>GTTM step 1 – group analysis</vt:lpstr>
      <vt:lpstr>GTTP step 2 – metrical analysis</vt:lpstr>
      <vt:lpstr>GTTP step 2 – metrical analysis</vt:lpstr>
      <vt:lpstr>GTTM step 3 – time-span tree</vt:lpstr>
      <vt:lpstr>GTTP step 3 – time-span tree</vt:lpstr>
      <vt:lpstr>Time-span tree</vt:lpstr>
      <vt:lpstr>Tree comparison</vt:lpstr>
      <vt:lpstr>Tree structure comparison</vt:lpstr>
      <vt:lpstr>Tree structure comparison</vt:lpstr>
      <vt:lpstr>Cost function for comparison</vt:lpstr>
      <vt:lpstr>Example of difference calculation</vt:lpstr>
      <vt:lpstr>Tree height threshold</vt:lpstr>
      <vt:lpstr>Result of tree comparison</vt:lpstr>
      <vt:lpstr>Music similarity visualization</vt:lpstr>
      <vt:lpstr>Visualization for similarity</vt:lpstr>
      <vt:lpstr>Pipeline for recommendation</vt:lpstr>
      <vt:lpstr>Example case</vt:lpstr>
      <vt:lpstr>Example case – threshold unset</vt:lpstr>
      <vt:lpstr>Example case – threshold at 5 </vt:lpstr>
      <vt:lpstr>Example case – threshold at 4</vt:lpstr>
      <vt:lpstr>Example case – select cluster</vt:lpstr>
      <vt:lpstr>Example case – selection re-plot </vt:lpstr>
      <vt:lpstr>Pattern discovery</vt:lpstr>
      <vt:lpstr>Visualization of time-span tree</vt:lpstr>
      <vt:lpstr>Visualization of time-span tree</vt:lpstr>
      <vt:lpstr>Example case – pattern discovery</vt:lpstr>
      <vt:lpstr>Example case – pattern discovery</vt:lpstr>
      <vt:lpstr>Example case – pattern discovery</vt:lpstr>
      <vt:lpstr>Example case – pattern discovery</vt:lpstr>
      <vt:lpstr>Example case – pattern discovery</vt:lpstr>
      <vt:lpstr>Recap</vt:lpstr>
      <vt:lpstr>Questions?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Yen, Kevin</dc:creator>
  <cp:lastModifiedBy>Yen, Kevin</cp:lastModifiedBy>
  <cp:revision>45</cp:revision>
  <dcterms:created xsi:type="dcterms:W3CDTF">2017-04-11T16:11:50Z</dcterms:created>
  <dcterms:modified xsi:type="dcterms:W3CDTF">2017-04-13T04:55:59Z</dcterms:modified>
</cp:coreProperties>
</file>